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rijt-Schot, Rowan" userId="809a0d5f-f967-4cd2-9a01-7625662a00b2" providerId="ADAL" clId="{9A39CAB4-BD3A-4580-9C64-3E7B4AF7AFB5}"/>
    <pc:docChg chg="custSel modSld">
      <pc:chgData name="Verrijt-Schot, Rowan" userId="809a0d5f-f967-4cd2-9a01-7625662a00b2" providerId="ADAL" clId="{9A39CAB4-BD3A-4580-9C64-3E7B4AF7AFB5}" dt="2025-03-25T07:52:13.358" v="15" actId="1076"/>
      <pc:docMkLst>
        <pc:docMk/>
      </pc:docMkLst>
      <pc:sldChg chg="modSp mod">
        <pc:chgData name="Verrijt-Schot, Rowan" userId="809a0d5f-f967-4cd2-9a01-7625662a00b2" providerId="ADAL" clId="{9A39CAB4-BD3A-4580-9C64-3E7B4AF7AFB5}" dt="2025-03-25T07:47:24.741" v="6" actId="207"/>
        <pc:sldMkLst>
          <pc:docMk/>
          <pc:sldMk cId="776487983" sldId="262"/>
        </pc:sldMkLst>
        <pc:spChg chg="mod">
          <ac:chgData name="Verrijt-Schot, Rowan" userId="809a0d5f-f967-4cd2-9a01-7625662a00b2" providerId="ADAL" clId="{9A39CAB4-BD3A-4580-9C64-3E7B4AF7AFB5}" dt="2025-03-25T07:47:24.741" v="6" actId="207"/>
          <ac:spMkLst>
            <pc:docMk/>
            <pc:sldMk cId="776487983" sldId="262"/>
            <ac:spMk id="3" creationId="{E58ED2EA-472B-309E-8C07-8FE61573C4DF}"/>
          </ac:spMkLst>
        </pc:spChg>
      </pc:sldChg>
      <pc:sldChg chg="delSp modSp mod">
        <pc:chgData name="Verrijt-Schot, Rowan" userId="809a0d5f-f967-4cd2-9a01-7625662a00b2" providerId="ADAL" clId="{9A39CAB4-BD3A-4580-9C64-3E7B4AF7AFB5}" dt="2025-03-25T07:52:13.358" v="15" actId="1076"/>
        <pc:sldMkLst>
          <pc:docMk/>
          <pc:sldMk cId="1109608513" sldId="263"/>
        </pc:sldMkLst>
        <pc:spChg chg="mod">
          <ac:chgData name="Verrijt-Schot, Rowan" userId="809a0d5f-f967-4cd2-9a01-7625662a00b2" providerId="ADAL" clId="{9A39CAB4-BD3A-4580-9C64-3E7B4AF7AFB5}" dt="2025-03-25T07:51:54.273" v="9" actId="1076"/>
          <ac:spMkLst>
            <pc:docMk/>
            <pc:sldMk cId="1109608513" sldId="263"/>
            <ac:spMk id="5" creationId="{09C9E356-97E8-685D-8B27-0118A9D8ED7D}"/>
          </ac:spMkLst>
        </pc:spChg>
        <pc:spChg chg="del">
          <ac:chgData name="Verrijt-Schot, Rowan" userId="809a0d5f-f967-4cd2-9a01-7625662a00b2" providerId="ADAL" clId="{9A39CAB4-BD3A-4580-9C64-3E7B4AF7AFB5}" dt="2025-03-25T07:51:45.751" v="7" actId="478"/>
          <ac:spMkLst>
            <pc:docMk/>
            <pc:sldMk cId="1109608513" sldId="263"/>
            <ac:spMk id="6" creationId="{1ED9E13E-6344-918F-C84C-3CF4E4745345}"/>
          </ac:spMkLst>
        </pc:spChg>
        <pc:spChg chg="mod">
          <ac:chgData name="Verrijt-Schot, Rowan" userId="809a0d5f-f967-4cd2-9a01-7625662a00b2" providerId="ADAL" clId="{9A39CAB4-BD3A-4580-9C64-3E7B4AF7AFB5}" dt="2025-03-25T07:52:13.358" v="15" actId="1076"/>
          <ac:spMkLst>
            <pc:docMk/>
            <pc:sldMk cId="1109608513" sldId="263"/>
            <ac:spMk id="7" creationId="{7F082507-4A85-8980-509F-5643EC04905B}"/>
          </ac:spMkLst>
        </pc:spChg>
        <pc:spChg chg="mod">
          <ac:chgData name="Verrijt-Schot, Rowan" userId="809a0d5f-f967-4cd2-9a01-7625662a00b2" providerId="ADAL" clId="{9A39CAB4-BD3A-4580-9C64-3E7B4AF7AFB5}" dt="2025-03-25T07:52:08.573" v="14" actId="1076"/>
          <ac:spMkLst>
            <pc:docMk/>
            <pc:sldMk cId="1109608513" sldId="263"/>
            <ac:spMk id="8" creationId="{619CE385-C162-B9FF-633E-D7A38CAA708B}"/>
          </ac:spMkLst>
        </pc:spChg>
        <pc:spChg chg="mod">
          <ac:chgData name="Verrijt-Schot, Rowan" userId="809a0d5f-f967-4cd2-9a01-7625662a00b2" providerId="ADAL" clId="{9A39CAB4-BD3A-4580-9C64-3E7B4AF7AFB5}" dt="2025-03-25T07:51:59.164" v="11" actId="1076"/>
          <ac:spMkLst>
            <pc:docMk/>
            <pc:sldMk cId="1109608513" sldId="263"/>
            <ac:spMk id="9" creationId="{E87424A1-130A-EAAA-0C07-01E9877159B8}"/>
          </ac:spMkLst>
        </pc:spChg>
        <pc:spChg chg="mod">
          <ac:chgData name="Verrijt-Schot, Rowan" userId="809a0d5f-f967-4cd2-9a01-7625662a00b2" providerId="ADAL" clId="{9A39CAB4-BD3A-4580-9C64-3E7B4AF7AFB5}" dt="2025-03-25T07:52:04.174" v="13" actId="14100"/>
          <ac:spMkLst>
            <pc:docMk/>
            <pc:sldMk cId="1109608513" sldId="263"/>
            <ac:spMk id="15" creationId="{28C4DC6D-66B2-8731-8009-0042FF3E798B}"/>
          </ac:spMkLst>
        </pc:spChg>
        <pc:spChg chg="mod">
          <ac:chgData name="Verrijt-Schot, Rowan" userId="809a0d5f-f967-4cd2-9a01-7625662a00b2" providerId="ADAL" clId="{9A39CAB4-BD3A-4580-9C64-3E7B4AF7AFB5}" dt="2025-03-25T07:51:52.478" v="8" actId="1076"/>
          <ac:spMkLst>
            <pc:docMk/>
            <pc:sldMk cId="1109608513" sldId="263"/>
            <ac:spMk id="16" creationId="{BF92ED79-A7BB-82AF-8CA9-889915BE73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7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9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39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1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06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9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2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9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6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1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2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09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4" name="Picture 3" descr="Rol met gekleurde snoepjes">
            <a:extLst>
              <a:ext uri="{FF2B5EF4-FFF2-40B4-BE49-F238E27FC236}">
                <a16:creationId xmlns:a16="http://schemas.microsoft.com/office/drawing/2014/main" id="{1DCC92CA-6AC5-D75F-11DD-4F1CEDD43B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5DEC45B-BA77-21C0-3869-05DE7C923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705856"/>
            <a:ext cx="12192001" cy="115214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D37C266-06A8-F8B3-1E3F-B09A30184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615" y="5863030"/>
            <a:ext cx="7955280" cy="870008"/>
          </a:xfrm>
        </p:spPr>
        <p:txBody>
          <a:bodyPr anchor="ctr">
            <a:normAutofit/>
          </a:bodyPr>
          <a:lstStyle/>
          <a:p>
            <a:r>
              <a:rPr lang="nl-NL" sz="4800" dirty="0" err="1"/>
              <a:t>Modal</a:t>
            </a:r>
            <a:r>
              <a:rPr lang="nl-NL" sz="4800" dirty="0"/>
              <a:t> </a:t>
            </a:r>
            <a:r>
              <a:rPr lang="nl-NL" sz="4800" dirty="0" err="1"/>
              <a:t>verbs</a:t>
            </a:r>
            <a:endParaRPr lang="nl-NL" sz="48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FCE5015-51BE-F8DC-CA47-5E990769B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08323" y="5863030"/>
            <a:ext cx="3527062" cy="870008"/>
          </a:xfrm>
        </p:spPr>
        <p:txBody>
          <a:bodyPr anchor="ctr">
            <a:normAutofit/>
          </a:bodyPr>
          <a:lstStyle/>
          <a:p>
            <a:pPr algn="r"/>
            <a:r>
              <a:rPr lang="nl-NL" sz="1600" dirty="0"/>
              <a:t>Havo Vwo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A0A4642-D29D-0121-4C05-5A5559BC5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-560574" y="6281928"/>
            <a:ext cx="11521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74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F1558-4E6D-24E6-1355-AEBB15B40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221" y="379153"/>
            <a:ext cx="10890929" cy="1097280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Aptos" panose="020B0004020202020204" pitchFamily="34" charset="0"/>
              </a:rPr>
              <a:t>Een </a:t>
            </a:r>
            <a:r>
              <a:rPr lang="nl-NL" dirty="0" err="1">
                <a:latin typeface="Aptos" panose="020B0004020202020204" pitchFamily="34" charset="0"/>
              </a:rPr>
              <a:t>modal</a:t>
            </a:r>
            <a:r>
              <a:rPr lang="nl-NL" dirty="0">
                <a:latin typeface="Aptos" panose="020B0004020202020204" pitchFamily="34" charset="0"/>
              </a:rPr>
              <a:t> </a:t>
            </a:r>
            <a:r>
              <a:rPr lang="nl-NL" dirty="0" err="1">
                <a:latin typeface="Aptos" panose="020B0004020202020204" pitchFamily="34" charset="0"/>
              </a:rPr>
              <a:t>verb</a:t>
            </a:r>
            <a:r>
              <a:rPr lang="nl-NL" dirty="0">
                <a:latin typeface="Aptos" panose="020B0004020202020204" pitchFamily="34" charset="0"/>
              </a:rPr>
              <a:t> verandert de betekenis </a:t>
            </a:r>
            <a:br>
              <a:rPr lang="nl-NL" dirty="0">
                <a:latin typeface="Aptos" panose="020B0004020202020204" pitchFamily="34" charset="0"/>
              </a:rPr>
            </a:br>
            <a:r>
              <a:rPr lang="nl-NL" dirty="0">
                <a:latin typeface="Aptos" panose="020B0004020202020204" pitchFamily="34" charset="0"/>
              </a:rPr>
              <a:t>van het hoofdwerkwoord</a:t>
            </a:r>
            <a:endParaRPr lang="nl-NL" i="1" dirty="0">
              <a:latin typeface="Aptos" panose="020B00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1B1175-625B-3488-F86C-662E8F3E1792}"/>
              </a:ext>
            </a:extLst>
          </p:cNvPr>
          <p:cNvSpPr txBox="1"/>
          <p:nvPr/>
        </p:nvSpPr>
        <p:spPr>
          <a:xfrm>
            <a:off x="3148078" y="382388"/>
            <a:ext cx="7250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latin typeface="Aptos" panose="020B0004020202020204" pitchFamily="34" charset="0"/>
              </a:rPr>
              <a:t>Wat is een “</a:t>
            </a:r>
            <a:r>
              <a:rPr lang="nl-NL" sz="4000" b="1" dirty="0" err="1">
                <a:latin typeface="Aptos" panose="020B0004020202020204" pitchFamily="34" charset="0"/>
              </a:rPr>
              <a:t>verb</a:t>
            </a:r>
            <a:r>
              <a:rPr lang="nl-NL" sz="4000" b="1" dirty="0">
                <a:latin typeface="Aptos" panose="020B0004020202020204" pitchFamily="34" charset="0"/>
              </a:rPr>
              <a:t>” ook alweer?</a:t>
            </a:r>
          </a:p>
        </p:txBody>
      </p:sp>
      <p:pic>
        <p:nvPicPr>
          <p:cNvPr id="1036" name="Picture 12" descr="Afbeeldingsresultaat voor party">
            <a:extLst>
              <a:ext uri="{FF2B5EF4-FFF2-40B4-BE49-F238E27FC236}">
                <a16:creationId xmlns:a16="http://schemas.microsoft.com/office/drawing/2014/main" id="{617ACFA8-40D4-4D1A-8DBF-8020FEC7B6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825" y="1536844"/>
            <a:ext cx="4486521" cy="262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BE319CB7-2695-32D4-6EF3-A898B736F642}"/>
              </a:ext>
            </a:extLst>
          </p:cNvPr>
          <p:cNvSpPr/>
          <p:nvPr/>
        </p:nvSpPr>
        <p:spPr>
          <a:xfrm>
            <a:off x="7667242" y="1651795"/>
            <a:ext cx="3941686" cy="42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/>
              <a:t>Can</a:t>
            </a:r>
            <a:r>
              <a:rPr lang="nl-NL" b="1" dirty="0"/>
              <a:t> </a:t>
            </a:r>
            <a:r>
              <a:rPr lang="nl-NL" b="1" dirty="0" err="1"/>
              <a:t>you</a:t>
            </a:r>
            <a:r>
              <a:rPr lang="nl-NL" b="1" dirty="0"/>
              <a:t> </a:t>
            </a:r>
            <a:r>
              <a:rPr lang="nl-NL" b="1" dirty="0" err="1"/>
              <a:t>pick</a:t>
            </a:r>
            <a:r>
              <a:rPr lang="nl-NL" b="1" dirty="0"/>
              <a:t> </a:t>
            </a:r>
            <a:r>
              <a:rPr lang="nl-NL" b="1" dirty="0" err="1"/>
              <a:t>us</a:t>
            </a:r>
            <a:r>
              <a:rPr lang="nl-NL" b="1" dirty="0"/>
              <a:t> up at 12?</a:t>
            </a:r>
          </a:p>
        </p:txBody>
      </p:sp>
      <p:pic>
        <p:nvPicPr>
          <p:cNvPr id="6" name="Picture 14" descr="Afbeeldingsresultaat voor I can read">
            <a:extLst>
              <a:ext uri="{FF2B5EF4-FFF2-40B4-BE49-F238E27FC236}">
                <a16:creationId xmlns:a16="http://schemas.microsoft.com/office/drawing/2014/main" id="{A4AB4796-399B-7A75-B177-53DE354FF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71" y="1335373"/>
            <a:ext cx="23431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Afbeeldingsresultaat voor insomnia cartoon">
            <a:extLst>
              <a:ext uri="{FF2B5EF4-FFF2-40B4-BE49-F238E27FC236}">
                <a16:creationId xmlns:a16="http://schemas.microsoft.com/office/drawing/2014/main" id="{57383CB6-5021-6C2E-EF61-493421DEE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0" t="8025" r="9450" b="7962"/>
          <a:stretch/>
        </p:blipFill>
        <p:spPr bwMode="auto">
          <a:xfrm>
            <a:off x="5693790" y="4058734"/>
            <a:ext cx="3602961" cy="279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DAF0C4FE-AA07-894F-869E-8BE5F388FE69}"/>
              </a:ext>
            </a:extLst>
          </p:cNvPr>
          <p:cNvSpPr txBox="1"/>
          <p:nvPr/>
        </p:nvSpPr>
        <p:spPr>
          <a:xfrm>
            <a:off x="5530536" y="6193746"/>
            <a:ext cx="4273412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500" dirty="0"/>
              <a:t>     I </a:t>
            </a:r>
            <a:r>
              <a:rPr lang="nl-NL" sz="2500" b="1" dirty="0" err="1"/>
              <a:t>couldn’t</a:t>
            </a:r>
            <a:r>
              <a:rPr lang="nl-NL" sz="2500" dirty="0"/>
              <a:t> sleep last </a:t>
            </a:r>
            <a:r>
              <a:rPr lang="nl-NL" sz="2500" dirty="0" err="1"/>
              <a:t>night</a:t>
            </a:r>
            <a:endParaRPr lang="nl-NL" sz="2500" dirty="0"/>
          </a:p>
        </p:txBody>
      </p:sp>
      <p:pic>
        <p:nvPicPr>
          <p:cNvPr id="9" name="Picture 4" descr="Afbeeldingsresultaat voor winter">
            <a:extLst>
              <a:ext uri="{FF2B5EF4-FFF2-40B4-BE49-F238E27FC236}">
                <a16:creationId xmlns:a16="http://schemas.microsoft.com/office/drawing/2014/main" id="{CB82DD30-7611-2702-195D-7A18EFF70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24" y="4223739"/>
            <a:ext cx="3781567" cy="251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edachtewolkje: wolk 9">
            <a:extLst>
              <a:ext uri="{FF2B5EF4-FFF2-40B4-BE49-F238E27FC236}">
                <a16:creationId xmlns:a16="http://schemas.microsoft.com/office/drawing/2014/main" id="{87CC8981-51AE-9BA9-8875-D7AFE2BDEE16}"/>
              </a:ext>
            </a:extLst>
          </p:cNvPr>
          <p:cNvSpPr/>
          <p:nvPr/>
        </p:nvSpPr>
        <p:spPr>
          <a:xfrm>
            <a:off x="3319185" y="2397155"/>
            <a:ext cx="2667838" cy="1855433"/>
          </a:xfrm>
          <a:prstGeom prst="cloudCallout">
            <a:avLst>
              <a:gd name="adj1" fmla="val -73218"/>
              <a:gd name="adj2" fmla="val 63768"/>
            </a:avLst>
          </a:prstGeom>
          <a:solidFill>
            <a:srgbClr val="A3E7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I </a:t>
            </a:r>
            <a:r>
              <a:rPr lang="nl-NL" b="1" dirty="0" err="1">
                <a:solidFill>
                  <a:schemeClr val="tx1"/>
                </a:solidFill>
              </a:rPr>
              <a:t>should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wear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gloves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tomorrow</a:t>
            </a:r>
            <a:r>
              <a:rPr lang="nl-NL" dirty="0">
                <a:solidFill>
                  <a:schemeClr val="tx1"/>
                </a:solidFill>
              </a:rPr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345912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F1558-4E6D-24E6-1355-AEBB15B4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ptos" panose="020B0004020202020204" pitchFamily="34" charset="0"/>
              </a:rPr>
              <a:t>Hoe maak je een </a:t>
            </a:r>
            <a:r>
              <a:rPr lang="nl-NL" dirty="0" err="1">
                <a:latin typeface="Aptos" panose="020B0004020202020204" pitchFamily="34" charset="0"/>
              </a:rPr>
              <a:t>modal</a:t>
            </a:r>
            <a:r>
              <a:rPr lang="nl-NL" dirty="0">
                <a:latin typeface="Aptos" panose="020B0004020202020204" pitchFamily="34" charset="0"/>
              </a:rPr>
              <a:t> </a:t>
            </a:r>
            <a:r>
              <a:rPr lang="nl-NL" dirty="0" err="1">
                <a:latin typeface="Aptos" panose="020B0004020202020204" pitchFamily="34" charset="0"/>
              </a:rPr>
              <a:t>verb</a:t>
            </a:r>
            <a:r>
              <a:rPr lang="nl-NL" dirty="0">
                <a:latin typeface="Aptos" panose="020B0004020202020204" pitchFamily="34" charset="0"/>
              </a:rPr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8ED2EA-472B-309E-8C07-8FE61573C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000" b="1" dirty="0" err="1">
                <a:solidFill>
                  <a:srgbClr val="7030A0"/>
                </a:solidFill>
                <a:latin typeface="Aptos" panose="020B0004020202020204" pitchFamily="34" charset="0"/>
              </a:rPr>
              <a:t>Modal</a:t>
            </a:r>
            <a:r>
              <a:rPr lang="nl-NL" sz="3000" b="1" dirty="0">
                <a:solidFill>
                  <a:srgbClr val="7030A0"/>
                </a:solidFill>
                <a:latin typeface="Aptos" panose="020B0004020202020204" pitchFamily="34" charset="0"/>
              </a:rPr>
              <a:t> </a:t>
            </a:r>
            <a:r>
              <a:rPr lang="nl-NL" sz="3000" b="1" dirty="0" err="1">
                <a:solidFill>
                  <a:srgbClr val="7030A0"/>
                </a:solidFill>
                <a:latin typeface="Aptos" panose="020B0004020202020204" pitchFamily="34" charset="0"/>
              </a:rPr>
              <a:t>verb</a:t>
            </a:r>
            <a:r>
              <a:rPr lang="nl-NL" sz="3000" b="1" dirty="0">
                <a:solidFill>
                  <a:srgbClr val="7030A0"/>
                </a:solidFill>
                <a:latin typeface="Aptos" panose="020B0004020202020204" pitchFamily="34" charset="0"/>
              </a:rPr>
              <a:t> </a:t>
            </a:r>
            <a:r>
              <a:rPr lang="nl-NL" sz="3000" dirty="0">
                <a:latin typeface="Aptos" panose="020B0004020202020204" pitchFamily="34" charset="0"/>
              </a:rPr>
              <a:t>(hulpwerkwoord) + </a:t>
            </a:r>
            <a:r>
              <a:rPr lang="nl-NL" sz="3000" b="1" dirty="0" err="1">
                <a:solidFill>
                  <a:srgbClr val="0070C0"/>
                </a:solidFill>
                <a:latin typeface="Aptos" panose="020B0004020202020204" pitchFamily="34" charset="0"/>
              </a:rPr>
              <a:t>verb</a:t>
            </a:r>
            <a:r>
              <a:rPr lang="nl-NL" sz="3000" dirty="0">
                <a:latin typeface="Aptos" panose="020B0004020202020204" pitchFamily="34" charset="0"/>
              </a:rPr>
              <a:t> (hoofdwerkwoord)</a:t>
            </a:r>
          </a:p>
          <a:p>
            <a:pPr marL="0" indent="0">
              <a:buNone/>
            </a:pPr>
            <a:endParaRPr lang="nl-NL" sz="3000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nl-NL" sz="3000" dirty="0">
                <a:latin typeface="Aptos" panose="020B0004020202020204" pitchFamily="34" charset="0"/>
              </a:rPr>
              <a:t>Het hoofdwerkwoord is altijd het </a:t>
            </a:r>
            <a:r>
              <a:rPr lang="nl-NL" sz="3000" u="sng" dirty="0">
                <a:latin typeface="Aptos" panose="020B0004020202020204" pitchFamily="34" charset="0"/>
              </a:rPr>
              <a:t>hele werkwoord</a:t>
            </a:r>
          </a:p>
          <a:p>
            <a:pPr marL="0" indent="0">
              <a:buNone/>
            </a:pPr>
            <a:endParaRPr lang="nl-NL" sz="3000" u="sng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nl-NL" sz="3000" i="1" dirty="0" err="1">
                <a:latin typeface="Aptos" panose="020B0004020202020204" pitchFamily="34" charset="0"/>
              </a:rPr>
              <a:t>You</a:t>
            </a:r>
            <a:r>
              <a:rPr lang="nl-NL" sz="3000" i="1" dirty="0">
                <a:latin typeface="Aptos" panose="020B0004020202020204" pitchFamily="34" charset="0"/>
              </a:rPr>
              <a:t> </a:t>
            </a:r>
            <a:r>
              <a:rPr lang="nl-NL" sz="3000" b="1" i="1" u="sng" dirty="0">
                <a:solidFill>
                  <a:srgbClr val="7030A0"/>
                </a:solidFill>
                <a:latin typeface="Aptos" panose="020B0004020202020204" pitchFamily="34" charset="0"/>
              </a:rPr>
              <a:t>must</a:t>
            </a:r>
            <a:r>
              <a:rPr lang="nl-NL" sz="3000" i="1" dirty="0">
                <a:latin typeface="Aptos" panose="020B0004020202020204" pitchFamily="34" charset="0"/>
              </a:rPr>
              <a:t> </a:t>
            </a:r>
            <a:r>
              <a:rPr lang="nl-NL" sz="3000" b="1" i="1" dirty="0" err="1">
                <a:solidFill>
                  <a:srgbClr val="0070C0"/>
                </a:solidFill>
                <a:latin typeface="Aptos" panose="020B0004020202020204" pitchFamily="34" charset="0"/>
              </a:rPr>
              <a:t>wear</a:t>
            </a:r>
            <a:r>
              <a:rPr lang="nl-NL" sz="3000" i="1" dirty="0">
                <a:latin typeface="Aptos" panose="020B0004020202020204" pitchFamily="34" charset="0"/>
              </a:rPr>
              <a:t> a </a:t>
            </a:r>
            <a:r>
              <a:rPr lang="nl-NL" sz="3000" i="1" dirty="0" err="1">
                <a:latin typeface="Aptos" panose="020B0004020202020204" pitchFamily="34" charset="0"/>
              </a:rPr>
              <a:t>seatbelt</a:t>
            </a:r>
            <a:r>
              <a:rPr lang="nl-NL" sz="3000" i="1" dirty="0">
                <a:latin typeface="Aptos" panose="020B0004020202020204" pitchFamily="34" charset="0"/>
              </a:rPr>
              <a:t> at </a:t>
            </a:r>
            <a:r>
              <a:rPr lang="nl-NL" sz="3000" i="1" dirty="0" err="1">
                <a:latin typeface="Aptos" panose="020B0004020202020204" pitchFamily="34" charset="0"/>
              </a:rPr>
              <a:t>all</a:t>
            </a:r>
            <a:r>
              <a:rPr lang="nl-NL" sz="3000" i="1" dirty="0">
                <a:latin typeface="Aptos" panose="020B0004020202020204" pitchFamily="34" charset="0"/>
              </a:rPr>
              <a:t> </a:t>
            </a:r>
            <a:r>
              <a:rPr lang="nl-NL" sz="3000" i="1" dirty="0" err="1">
                <a:latin typeface="Aptos" panose="020B0004020202020204" pitchFamily="34" charset="0"/>
              </a:rPr>
              <a:t>times</a:t>
            </a:r>
            <a:endParaRPr lang="nl-NL" sz="3000" i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8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2195D-AFC9-76CC-AC35-EA52A4CC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55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51D962-D8F1-4906-8114-D4D0CC9B8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5500" b="1" dirty="0"/>
          </a:p>
        </p:txBody>
      </p:sp>
      <p:sp>
        <p:nvSpPr>
          <p:cNvPr id="5" name="Stroomdiagram: Alternatief proces 4">
            <a:extLst>
              <a:ext uri="{FF2B5EF4-FFF2-40B4-BE49-F238E27FC236}">
                <a16:creationId xmlns:a16="http://schemas.microsoft.com/office/drawing/2014/main" id="{09C9E356-97E8-685D-8B27-0118A9D8ED7D}"/>
              </a:ext>
            </a:extLst>
          </p:cNvPr>
          <p:cNvSpPr/>
          <p:nvPr/>
        </p:nvSpPr>
        <p:spPr>
          <a:xfrm>
            <a:off x="640079" y="239500"/>
            <a:ext cx="3304771" cy="1935019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0" b="1" dirty="0" err="1"/>
              <a:t>Can</a:t>
            </a:r>
            <a:r>
              <a:rPr lang="nl-NL" sz="5500" b="1" dirty="0"/>
              <a:t> / </a:t>
            </a:r>
            <a:r>
              <a:rPr lang="nl-NL" sz="5500" b="1" dirty="0" err="1"/>
              <a:t>can’t</a:t>
            </a:r>
            <a:r>
              <a:rPr lang="nl-NL" sz="5500" b="1" dirty="0"/>
              <a:t> </a:t>
            </a:r>
          </a:p>
        </p:txBody>
      </p:sp>
      <p:sp>
        <p:nvSpPr>
          <p:cNvPr id="7" name="Stroomdiagram: Alternatief proces 6">
            <a:extLst>
              <a:ext uri="{FF2B5EF4-FFF2-40B4-BE49-F238E27FC236}">
                <a16:creationId xmlns:a16="http://schemas.microsoft.com/office/drawing/2014/main" id="{7F082507-4A85-8980-509F-5643EC04905B}"/>
              </a:ext>
            </a:extLst>
          </p:cNvPr>
          <p:cNvSpPr/>
          <p:nvPr/>
        </p:nvSpPr>
        <p:spPr>
          <a:xfrm>
            <a:off x="553444" y="4742434"/>
            <a:ext cx="3743498" cy="193501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0" b="1" dirty="0"/>
              <a:t>Must / </a:t>
            </a:r>
            <a:r>
              <a:rPr lang="nl-NL" sz="5500" b="1" dirty="0" err="1"/>
              <a:t>mustn’t</a:t>
            </a:r>
            <a:endParaRPr lang="nl-NL" sz="5500" b="1" dirty="0"/>
          </a:p>
        </p:txBody>
      </p:sp>
      <p:sp>
        <p:nvSpPr>
          <p:cNvPr id="8" name="Stroomdiagram: Alternatief proces 7">
            <a:extLst>
              <a:ext uri="{FF2B5EF4-FFF2-40B4-BE49-F238E27FC236}">
                <a16:creationId xmlns:a16="http://schemas.microsoft.com/office/drawing/2014/main" id="{619CE385-C162-B9FF-633E-D7A38CAA708B}"/>
              </a:ext>
            </a:extLst>
          </p:cNvPr>
          <p:cNvSpPr/>
          <p:nvPr/>
        </p:nvSpPr>
        <p:spPr>
          <a:xfrm>
            <a:off x="7638213" y="4742434"/>
            <a:ext cx="3743498" cy="1935018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0" b="1" dirty="0" err="1"/>
              <a:t>Should</a:t>
            </a:r>
            <a:r>
              <a:rPr lang="nl-NL" sz="5500" b="1" dirty="0"/>
              <a:t> / </a:t>
            </a:r>
            <a:r>
              <a:rPr lang="nl-NL" sz="5500" b="1" dirty="0" err="1"/>
              <a:t>shouldn’t</a:t>
            </a:r>
            <a:endParaRPr lang="nl-NL" sz="5500" b="1" dirty="0"/>
          </a:p>
        </p:txBody>
      </p:sp>
      <p:sp>
        <p:nvSpPr>
          <p:cNvPr id="9" name="Stroomdiagram: Alternatief proces 8">
            <a:extLst>
              <a:ext uri="{FF2B5EF4-FFF2-40B4-BE49-F238E27FC236}">
                <a16:creationId xmlns:a16="http://schemas.microsoft.com/office/drawing/2014/main" id="{E87424A1-130A-EAAA-0C07-01E9877159B8}"/>
              </a:ext>
            </a:extLst>
          </p:cNvPr>
          <p:cNvSpPr/>
          <p:nvPr/>
        </p:nvSpPr>
        <p:spPr>
          <a:xfrm>
            <a:off x="2099425" y="2541456"/>
            <a:ext cx="3735185" cy="1868933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0" b="1" dirty="0" err="1"/>
              <a:t>Could</a:t>
            </a:r>
            <a:r>
              <a:rPr lang="nl-NL" sz="5500" b="1" dirty="0"/>
              <a:t> / </a:t>
            </a:r>
            <a:r>
              <a:rPr lang="nl-NL" sz="5500" b="1" dirty="0" err="1"/>
              <a:t>couldn’t</a:t>
            </a:r>
            <a:endParaRPr lang="nl-NL" sz="5500" b="1" dirty="0"/>
          </a:p>
        </p:txBody>
      </p:sp>
      <p:sp>
        <p:nvSpPr>
          <p:cNvPr id="15" name="Stroomdiagram: Alternatief proces 14">
            <a:extLst>
              <a:ext uri="{FF2B5EF4-FFF2-40B4-BE49-F238E27FC236}">
                <a16:creationId xmlns:a16="http://schemas.microsoft.com/office/drawing/2014/main" id="{28C4DC6D-66B2-8731-8009-0042FF3E798B}"/>
              </a:ext>
            </a:extLst>
          </p:cNvPr>
          <p:cNvSpPr/>
          <p:nvPr/>
        </p:nvSpPr>
        <p:spPr>
          <a:xfrm>
            <a:off x="6357392" y="2468882"/>
            <a:ext cx="3957682" cy="1964944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0" b="1" dirty="0"/>
              <a:t>Be </a:t>
            </a:r>
            <a:r>
              <a:rPr lang="nl-NL" sz="5500" b="1" dirty="0" err="1"/>
              <a:t>allowed</a:t>
            </a:r>
            <a:r>
              <a:rPr lang="nl-NL" sz="5500" b="1" dirty="0"/>
              <a:t> </a:t>
            </a:r>
            <a:r>
              <a:rPr lang="nl-NL" sz="5500" b="1" dirty="0" err="1"/>
              <a:t>to</a:t>
            </a:r>
            <a:endParaRPr lang="nl-NL" sz="5500" b="1" dirty="0"/>
          </a:p>
        </p:txBody>
      </p:sp>
      <p:sp>
        <p:nvSpPr>
          <p:cNvPr id="16" name="Stroomdiagram: Alternatief proces 15">
            <a:extLst>
              <a:ext uri="{FF2B5EF4-FFF2-40B4-BE49-F238E27FC236}">
                <a16:creationId xmlns:a16="http://schemas.microsoft.com/office/drawing/2014/main" id="{BF92ED79-A7BB-82AF-8CA9-889915BE7374}"/>
              </a:ext>
            </a:extLst>
          </p:cNvPr>
          <p:cNvSpPr/>
          <p:nvPr/>
        </p:nvSpPr>
        <p:spPr>
          <a:xfrm>
            <a:off x="7797670" y="180548"/>
            <a:ext cx="3584041" cy="1868933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500" b="1" dirty="0"/>
              <a:t>Be </a:t>
            </a:r>
            <a:r>
              <a:rPr lang="nl-NL" sz="5500" b="1" dirty="0" err="1"/>
              <a:t>able</a:t>
            </a:r>
            <a:r>
              <a:rPr lang="nl-NL" sz="5500" b="1" dirty="0"/>
              <a:t> </a:t>
            </a:r>
            <a:r>
              <a:rPr lang="nl-NL" sz="5500" b="1" dirty="0" err="1"/>
              <a:t>to</a:t>
            </a:r>
            <a:endParaRPr lang="nl-NL" sz="5500" b="1" dirty="0"/>
          </a:p>
        </p:txBody>
      </p:sp>
    </p:spTree>
    <p:extLst>
      <p:ext uri="{BB962C8B-B14F-4D97-AF65-F5344CB8AC3E}">
        <p14:creationId xmlns:p14="http://schemas.microsoft.com/office/powerpoint/2010/main" val="110960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5EE16A-0770-D0EE-98EE-143B6576D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</a:t>
            </a:r>
            <a:r>
              <a:rPr lang="nl-NL" dirty="0" err="1"/>
              <a:t>modal</a:t>
            </a:r>
            <a:r>
              <a:rPr lang="nl-NL" dirty="0"/>
              <a:t> </a:t>
            </a:r>
            <a:r>
              <a:rPr lang="nl-NL" dirty="0" err="1"/>
              <a:t>verb</a:t>
            </a:r>
            <a:r>
              <a:rPr lang="nl-NL" dirty="0"/>
              <a:t> heb je nodig?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2E7B5C-F8A1-B2BF-5F74-17DF5CD6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373745"/>
            <a:ext cx="10890928" cy="3825887"/>
          </a:xfrm>
        </p:spPr>
        <p:txBody>
          <a:bodyPr>
            <a:noAutofit/>
          </a:bodyPr>
          <a:lstStyle/>
          <a:p>
            <a:r>
              <a:rPr lang="nl-NL" sz="2400" dirty="0" err="1"/>
              <a:t>Can</a:t>
            </a:r>
            <a:r>
              <a:rPr lang="nl-NL" sz="2400" dirty="0"/>
              <a:t> / </a:t>
            </a:r>
            <a:r>
              <a:rPr lang="nl-NL" sz="2400" dirty="0" err="1"/>
              <a:t>can’t</a:t>
            </a:r>
            <a:r>
              <a:rPr lang="nl-NL" sz="2400" dirty="0"/>
              <a:t>		kunnen, mogen</a:t>
            </a:r>
          </a:p>
          <a:p>
            <a:r>
              <a:rPr lang="nl-NL" sz="2400" dirty="0" err="1"/>
              <a:t>Could</a:t>
            </a:r>
            <a:r>
              <a:rPr lang="nl-NL" sz="2400" dirty="0"/>
              <a:t> / </a:t>
            </a:r>
            <a:r>
              <a:rPr lang="nl-NL" sz="2400" dirty="0" err="1"/>
              <a:t>couldn’t</a:t>
            </a:r>
            <a:r>
              <a:rPr lang="nl-NL" sz="2400" dirty="0"/>
              <a:t> 	kunnen / mogen maar in de verleden tijd of beleefde vorm</a:t>
            </a:r>
          </a:p>
          <a:p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be</a:t>
            </a:r>
            <a:r>
              <a:rPr lang="nl-NL" sz="2400" dirty="0"/>
              <a:t> </a:t>
            </a:r>
            <a:r>
              <a:rPr lang="nl-NL" sz="2400" dirty="0" err="1"/>
              <a:t>able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	in staat zijn</a:t>
            </a:r>
          </a:p>
          <a:p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be</a:t>
            </a:r>
            <a:r>
              <a:rPr lang="nl-NL" sz="2400" dirty="0"/>
              <a:t> </a:t>
            </a:r>
            <a:r>
              <a:rPr lang="nl-NL" sz="2400" dirty="0" err="1"/>
              <a:t>allowed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	toestemming hebben</a:t>
            </a:r>
          </a:p>
          <a:p>
            <a:r>
              <a:rPr lang="nl-NL" sz="2400" dirty="0"/>
              <a:t>Have </a:t>
            </a:r>
            <a:r>
              <a:rPr lang="nl-NL" sz="2400" dirty="0" err="1"/>
              <a:t>to</a:t>
            </a:r>
            <a:r>
              <a:rPr lang="nl-NL" sz="2400" dirty="0"/>
              <a:t>		moeten</a:t>
            </a:r>
          </a:p>
          <a:p>
            <a:r>
              <a:rPr lang="nl-NL" sz="2400" dirty="0"/>
              <a:t>Must			moeten (verplichting)</a:t>
            </a:r>
          </a:p>
          <a:p>
            <a:r>
              <a:rPr lang="nl-NL" sz="2400" dirty="0" err="1"/>
              <a:t>Should</a:t>
            </a:r>
            <a:r>
              <a:rPr lang="nl-NL" sz="2400" dirty="0"/>
              <a:t> 		zou moeten (advies)</a:t>
            </a:r>
          </a:p>
        </p:txBody>
      </p:sp>
    </p:spTree>
    <p:extLst>
      <p:ext uri="{BB962C8B-B14F-4D97-AF65-F5344CB8AC3E}">
        <p14:creationId xmlns:p14="http://schemas.microsoft.com/office/powerpoint/2010/main" val="2188588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694EC-18B1-A6D6-87A4-F3DB73C4B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Quiz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398DA1-B63C-23A9-5B03-1AB6D4435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000" b="1" dirty="0"/>
              <a:t>1. </a:t>
            </a:r>
            <a:r>
              <a:rPr lang="nl-NL" sz="2000" dirty="0" err="1"/>
              <a:t>You</a:t>
            </a:r>
            <a:r>
              <a:rPr lang="nl-NL" sz="2000" dirty="0"/>
              <a:t> </a:t>
            </a:r>
            <a:r>
              <a:rPr lang="nl-NL" sz="2000" dirty="0" err="1"/>
              <a:t>should</a:t>
            </a:r>
            <a:r>
              <a:rPr lang="nl-NL" sz="2000" dirty="0"/>
              <a:t> take </a:t>
            </a:r>
            <a:r>
              <a:rPr lang="nl-NL" sz="2000" dirty="0" err="1"/>
              <a:t>your</a:t>
            </a:r>
            <a:r>
              <a:rPr lang="nl-NL" sz="2000" dirty="0"/>
              <a:t> </a:t>
            </a:r>
            <a:r>
              <a:rPr lang="nl-NL" sz="2000" dirty="0" err="1"/>
              <a:t>umbrella</a:t>
            </a:r>
            <a:r>
              <a:rPr lang="nl-NL" sz="2000" dirty="0"/>
              <a:t>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, </a:t>
            </a:r>
            <a:r>
              <a:rPr lang="nl-NL" sz="2000" dirty="0" err="1"/>
              <a:t>it</a:t>
            </a:r>
            <a:r>
              <a:rPr lang="nl-NL" sz="2000" dirty="0"/>
              <a:t> _____________</a:t>
            </a:r>
            <a:r>
              <a:rPr lang="nl-NL" sz="2000" dirty="0" err="1"/>
              <a:t>rain</a:t>
            </a:r>
            <a:r>
              <a:rPr lang="nl-NL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b="1" dirty="0"/>
              <a:t>2. </a:t>
            </a:r>
            <a:r>
              <a:rPr lang="nl-NL" sz="2000" dirty="0"/>
              <a:t>I </a:t>
            </a:r>
            <a:r>
              <a:rPr lang="nl-NL" sz="2000" dirty="0" err="1"/>
              <a:t>think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 ___________________ </a:t>
            </a:r>
            <a:r>
              <a:rPr lang="nl-NL" sz="2000" dirty="0" err="1"/>
              <a:t>study</a:t>
            </a:r>
            <a:r>
              <a:rPr lang="nl-NL" sz="2000" dirty="0"/>
              <a:t> harder </a:t>
            </a:r>
            <a:r>
              <a:rPr lang="nl-NL" sz="2000" dirty="0" err="1"/>
              <a:t>if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want </a:t>
            </a:r>
            <a:r>
              <a:rPr lang="nl-NL" sz="2000" dirty="0" err="1"/>
              <a:t>to</a:t>
            </a:r>
            <a:r>
              <a:rPr lang="nl-NL" sz="2000" dirty="0"/>
              <a:t> pass </a:t>
            </a:r>
            <a:r>
              <a:rPr lang="nl-NL" sz="2000" dirty="0" err="1"/>
              <a:t>the</a:t>
            </a:r>
            <a:r>
              <a:rPr lang="nl-NL" sz="2000" dirty="0"/>
              <a:t> test.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b="1" dirty="0"/>
              <a:t>3. </a:t>
            </a:r>
            <a:r>
              <a:rPr lang="nl-NL" sz="2000" dirty="0" err="1"/>
              <a:t>This</a:t>
            </a:r>
            <a:r>
              <a:rPr lang="nl-NL" sz="2000" dirty="0"/>
              <a:t> is a </a:t>
            </a:r>
            <a:r>
              <a:rPr lang="nl-NL" sz="2000" dirty="0" err="1"/>
              <a:t>very</a:t>
            </a:r>
            <a:r>
              <a:rPr lang="nl-NL" sz="2000" dirty="0"/>
              <a:t> important meeting, we __________________ </a:t>
            </a:r>
            <a:r>
              <a:rPr lang="nl-NL" sz="2000" dirty="0" err="1"/>
              <a:t>be</a:t>
            </a:r>
            <a:r>
              <a:rPr lang="nl-NL" sz="2000" dirty="0"/>
              <a:t> late.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b="1" dirty="0"/>
              <a:t>4. </a:t>
            </a:r>
            <a:r>
              <a:rPr lang="nl-NL" sz="2000" dirty="0"/>
              <a:t>Mum, ________________ I invite a </a:t>
            </a:r>
            <a:r>
              <a:rPr lang="nl-NL" sz="2000" dirty="0" err="1"/>
              <a:t>friend</a:t>
            </a:r>
            <a:r>
              <a:rPr lang="nl-NL" sz="2000" dirty="0"/>
              <a:t> over </a:t>
            </a:r>
            <a:r>
              <a:rPr lang="nl-NL" sz="2000" dirty="0" err="1"/>
              <a:t>this</a:t>
            </a:r>
            <a:r>
              <a:rPr lang="nl-NL" sz="2000" dirty="0"/>
              <a:t> </a:t>
            </a:r>
            <a:r>
              <a:rPr lang="nl-NL" sz="2000" dirty="0" err="1"/>
              <a:t>Saturday</a:t>
            </a:r>
            <a:r>
              <a:rPr lang="nl-NL" sz="2000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b="1" dirty="0"/>
              <a:t>5. </a:t>
            </a:r>
            <a:r>
              <a:rPr lang="nl-NL" sz="2000" dirty="0" err="1"/>
              <a:t>That</a:t>
            </a:r>
            <a:r>
              <a:rPr lang="nl-NL" sz="2000" dirty="0"/>
              <a:t> </a:t>
            </a:r>
            <a:r>
              <a:rPr lang="nl-NL" sz="2000" dirty="0" err="1"/>
              <a:t>can’t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true</a:t>
            </a:r>
            <a:r>
              <a:rPr lang="nl-NL" sz="2000" dirty="0"/>
              <a:t>! </a:t>
            </a:r>
            <a:r>
              <a:rPr lang="nl-NL" sz="2000" dirty="0" err="1"/>
              <a:t>You</a:t>
            </a:r>
            <a:r>
              <a:rPr lang="nl-NL" sz="2000" dirty="0"/>
              <a:t> ____________________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joking</a:t>
            </a:r>
            <a:r>
              <a:rPr lang="nl-NL" sz="2000" dirty="0"/>
              <a:t>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dirty="0"/>
              <a:t>6. I </a:t>
            </a:r>
            <a:r>
              <a:rPr lang="nl-NL" sz="2000" dirty="0" err="1"/>
              <a:t>didn’t</a:t>
            </a:r>
            <a:r>
              <a:rPr lang="nl-NL" sz="2000" dirty="0"/>
              <a:t> </a:t>
            </a:r>
            <a:r>
              <a:rPr lang="nl-NL" sz="2000" dirty="0" err="1"/>
              <a:t>think</a:t>
            </a:r>
            <a:r>
              <a:rPr lang="nl-NL" sz="2000" dirty="0"/>
              <a:t> I _______________ do 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dirty="0"/>
              <a:t>7. </a:t>
            </a:r>
            <a:r>
              <a:rPr lang="nl-NL" dirty="0" err="1"/>
              <a:t>You</a:t>
            </a:r>
            <a:r>
              <a:rPr lang="nl-NL" dirty="0"/>
              <a:t> _______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84108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CF7A8-852C-3792-4988-B1C93E186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9076" y="200026"/>
            <a:ext cx="4120558" cy="638174"/>
          </a:xfrm>
        </p:spPr>
        <p:txBody>
          <a:bodyPr>
            <a:normAutofit fontScale="90000"/>
          </a:bodyPr>
          <a:lstStyle/>
          <a:p>
            <a:r>
              <a:rPr lang="nl-NL" b="0" dirty="0" err="1"/>
              <a:t>Notes</a:t>
            </a:r>
            <a:r>
              <a:rPr lang="nl-NL" b="0" dirty="0"/>
              <a:t> </a:t>
            </a:r>
            <a:r>
              <a:rPr lang="nl-NL" b="0" dirty="0" err="1"/>
              <a:t>Modal</a:t>
            </a:r>
            <a:r>
              <a:rPr lang="nl-NL" b="0" dirty="0"/>
              <a:t> </a:t>
            </a:r>
            <a:r>
              <a:rPr lang="nl-NL" b="0" dirty="0" err="1"/>
              <a:t>verbs</a:t>
            </a:r>
            <a:endParaRPr lang="nl-NL" b="0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2A96EDE3-8B53-C251-E4F4-DDCF7CD832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506582"/>
              </p:ext>
            </p:extLst>
          </p:nvPr>
        </p:nvGraphicFramePr>
        <p:xfrm>
          <a:off x="1085850" y="1237673"/>
          <a:ext cx="10334625" cy="548019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888259">
                  <a:extLst>
                    <a:ext uri="{9D8B030D-6E8A-4147-A177-3AD203B41FA5}">
                      <a16:colId xmlns:a16="http://schemas.microsoft.com/office/drawing/2014/main" val="3073294570"/>
                    </a:ext>
                  </a:extLst>
                </a:gridCol>
                <a:gridCol w="4498109">
                  <a:extLst>
                    <a:ext uri="{9D8B030D-6E8A-4147-A177-3AD203B41FA5}">
                      <a16:colId xmlns:a16="http://schemas.microsoft.com/office/drawing/2014/main" val="4213451636"/>
                    </a:ext>
                  </a:extLst>
                </a:gridCol>
                <a:gridCol w="3948257">
                  <a:extLst>
                    <a:ext uri="{9D8B030D-6E8A-4147-A177-3AD203B41FA5}">
                      <a16:colId xmlns:a16="http://schemas.microsoft.com/office/drawing/2014/main" val="773450233"/>
                    </a:ext>
                  </a:extLst>
                </a:gridCol>
              </a:tblGrid>
              <a:tr h="327585"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Engels</a:t>
                      </a:r>
                      <a:endParaRPr lang="nl-NL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Nederlands / Gebruiken bij</a:t>
                      </a:r>
                      <a:endParaRPr lang="nl-NL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Voorbeeldzin</a:t>
                      </a:r>
                      <a:endParaRPr lang="nl-NL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099858"/>
                  </a:ext>
                </a:extLst>
              </a:tr>
              <a:tr h="655169"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to</a:t>
                      </a:r>
                      <a:endParaRPr lang="nl-NL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Moeten </a:t>
                      </a: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(het is nodig, volgens afspraak)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Diana </a:t>
                      </a:r>
                      <a:r>
                        <a:rPr lang="en-US" sz="1800" b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to be </a:t>
                      </a: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by six.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7082939"/>
                  </a:ext>
                </a:extLst>
              </a:tr>
              <a:tr h="655169"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endParaRPr lang="nl-NL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Moeten (</a:t>
                      </a: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heel belangrijk, kan niet anders, verplichting)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 </a:t>
                      </a:r>
                      <a:r>
                        <a:rPr lang="en-US" sz="1800" b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 hurry</a:t>
                      </a: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otherwise we will miss our train.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0334080"/>
                  </a:ext>
                </a:extLst>
              </a:tr>
              <a:tr h="655169">
                <a:tc>
                  <a:txBody>
                    <a:bodyPr/>
                    <a:lstStyle/>
                    <a:p>
                      <a:r>
                        <a:rPr lang="nl-NL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Zou moeten </a:t>
                      </a: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(advies)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 </a:t>
                      </a:r>
                      <a:r>
                        <a:rPr lang="en-US" sz="1800" b="0" dirty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 wear </a:t>
                      </a:r>
                      <a:r>
                        <a:rPr lang="en-US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hat, the sun is very hot.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5336307"/>
                  </a:ext>
                </a:extLst>
              </a:tr>
              <a:tr h="982755"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</a:t>
                      </a:r>
                      <a:endParaRPr lang="nl-NL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b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kunnen</a:t>
                      </a:r>
                      <a:br>
                        <a:rPr lang="nl-NL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Mogen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 </a:t>
                      </a:r>
                      <a:r>
                        <a:rPr lang="nl-NL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 </a:t>
                      </a:r>
                      <a:r>
                        <a:rPr lang="nl-NL" sz="1800" b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 </a:t>
                      </a:r>
                      <a:r>
                        <a:rPr lang="nl-NL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you?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58360299"/>
                  </a:ext>
                </a:extLst>
              </a:tr>
              <a:tr h="982755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Could</a:t>
                      </a:r>
                      <a:endParaRPr lang="nl-NL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*Mochten (</a:t>
                      </a: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verleden tijd)</a:t>
                      </a:r>
                    </a:p>
                    <a:p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Kunnen </a:t>
                      </a: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(verleden tijd)</a:t>
                      </a:r>
                      <a:b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Zou kunnen </a:t>
                      </a: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(beleefde vorm)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Could </a:t>
                      </a: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 </a:t>
                      </a:r>
                      <a:r>
                        <a:rPr lang="en-US" sz="1800" b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 </a:t>
                      </a: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money, please?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5787817"/>
                  </a:ext>
                </a:extLst>
              </a:tr>
              <a:tr h="566421">
                <a:tc>
                  <a:txBody>
                    <a:bodyPr/>
                    <a:lstStyle/>
                    <a:p>
                      <a:r>
                        <a:rPr lang="nl-NL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</a:t>
                      </a:r>
                      <a:r>
                        <a:rPr lang="nl-NL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able</a:t>
                      </a:r>
                      <a:r>
                        <a:rPr lang="nl-NL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Kunnen </a:t>
                      </a: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staat zijn)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 </a:t>
                      </a:r>
                      <a:r>
                        <a:rPr lang="en-US" sz="1800" b="0" dirty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not able to walk</a:t>
                      </a:r>
                      <a:br>
                        <a:rPr lang="en-US" sz="1800" b="0" dirty="0">
                          <a:solidFill>
                            <a:srgbClr val="0000C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3672850"/>
                  </a:ext>
                </a:extLst>
              </a:tr>
              <a:tr h="655169">
                <a:tc>
                  <a:txBody>
                    <a:bodyPr/>
                    <a:lstStyle/>
                    <a:p>
                      <a:r>
                        <a:rPr lang="nl-NL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</a:t>
                      </a:r>
                      <a:r>
                        <a:rPr lang="nl-NL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allowed</a:t>
                      </a:r>
                      <a:r>
                        <a:rPr lang="nl-NL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8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Mogen</a:t>
                      </a:r>
                      <a:b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l-N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(toestemming hebben)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nl-N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3649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493358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383</Words>
  <Application>Microsoft Office PowerPoint</Application>
  <PresentationFormat>Breedbeeld</PresentationFormat>
  <Paragraphs>61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Aptos</vt:lpstr>
      <vt:lpstr>Arial</vt:lpstr>
      <vt:lpstr>Avenir Next LT Pro</vt:lpstr>
      <vt:lpstr>Grandview Display</vt:lpstr>
      <vt:lpstr>DashVTI</vt:lpstr>
      <vt:lpstr>Modal verbs</vt:lpstr>
      <vt:lpstr>Een modal verb verandert de betekenis  van het hoofdwerkwoord</vt:lpstr>
      <vt:lpstr>Hoe maak je een modal verb?</vt:lpstr>
      <vt:lpstr>PowerPoint-presentatie</vt:lpstr>
      <vt:lpstr>Welke modal verb heb je nodig?</vt:lpstr>
      <vt:lpstr>Quiz</vt:lpstr>
      <vt:lpstr>Notes Modal verbs</vt:lpstr>
    </vt:vector>
  </TitlesOfParts>
  <Company>CVO SSO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Rowan Schot</dc:creator>
  <cp:lastModifiedBy>Rowan Schot</cp:lastModifiedBy>
  <cp:revision>1</cp:revision>
  <dcterms:created xsi:type="dcterms:W3CDTF">2025-03-19T10:15:10Z</dcterms:created>
  <dcterms:modified xsi:type="dcterms:W3CDTF">2025-03-25T07:52:13Z</dcterms:modified>
</cp:coreProperties>
</file>